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4"/>
  </p:notesMasterIdLst>
  <p:handoutMasterIdLst>
    <p:handoutMasterId r:id="rId15"/>
  </p:handoutMasterIdLst>
  <p:sldIdLst>
    <p:sldId id="410" r:id="rId2"/>
    <p:sldId id="383" r:id="rId3"/>
    <p:sldId id="426" r:id="rId4"/>
    <p:sldId id="348" r:id="rId5"/>
    <p:sldId id="379" r:id="rId6"/>
    <p:sldId id="380" r:id="rId7"/>
    <p:sldId id="392" r:id="rId8"/>
    <p:sldId id="393" r:id="rId9"/>
    <p:sldId id="349" r:id="rId10"/>
    <p:sldId id="381" r:id="rId11"/>
    <p:sldId id="408" r:id="rId12"/>
    <p:sldId id="350" r:id="rId13"/>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10"/>
            <p14:sldId id="383"/>
            <p14:sldId id="426"/>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CE70CC"/>
    <a:srgbClr val="417DC4"/>
    <a:srgbClr val="34CB6A"/>
    <a:srgbClr val="FFCA00"/>
    <a:srgbClr val="CE614A"/>
    <a:srgbClr val="ED7454"/>
    <a:srgbClr val="FF9575"/>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24" d="100"/>
          <a:sy n="124" d="100"/>
        </p:scale>
        <p:origin x="204" y="6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0C479D-4687-E740-9789-857CF0267E23}" type="datetimeFigureOut">
              <a:rPr lang="fr-FR" smtClean="0"/>
              <a:t>30/01/2023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30/01/2023</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30/01/2023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30/01/2023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30/01/2023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30/01/2023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30/01/2023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30/01/2023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30/01/2023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30/01/2023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398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endParaRPr lang="fr-FR" sz="800" dirty="0"/>
          </a:p>
          <a:p>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2023</a:t>
            </a:r>
          </a:p>
        </p:txBody>
      </p:sp>
    </p:spTree>
    <p:extLst>
      <p:ext uri="{BB962C8B-B14F-4D97-AF65-F5344CB8AC3E}">
        <p14:creationId xmlns:p14="http://schemas.microsoft.com/office/powerpoint/2010/main" val="43025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Prenez connaissance du calendrier 2023</a:t>
            </a:r>
            <a:r>
              <a:rPr lang="fr-FR" sz="1400" b="1" dirty="0"/>
              <a:t>, </a:t>
            </a:r>
            <a:r>
              <a:rPr lang="fr-FR" sz="1400" dirty="0">
                <a:solidFill>
                  <a:schemeClr val="tx1"/>
                </a:solidFill>
              </a:rPr>
              <a:t>des modalités de fonctionnement de la plateforme et des vidéos tutos pour vous familiariser avec la procédure</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N’attendez pas la dernière minute</a:t>
            </a:r>
            <a:r>
              <a:rPr lang="fr-FR" sz="1400" b="1" dirty="0">
                <a:solidFill>
                  <a:schemeClr val="tx1"/>
                </a:solidFill>
              </a:rPr>
              <a:t> </a:t>
            </a:r>
            <a:r>
              <a:rPr lang="fr-FR" sz="1400" dirty="0">
                <a:solidFill>
                  <a:schemeClr val="tx1"/>
                </a:solidFill>
              </a:rPr>
              <a:t>pour préparer son projet d’orientation : explorer le moteur de recherche des formations, consulter les fiches des formations qui vous intéressent </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Ne restez pas seul à 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Lives Parcoursup, journées portes ouvertes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numéro vert (à partir du 18 janvier 2023) </a:t>
            </a:r>
            <a:r>
              <a:rPr lang="fr-FR" sz="2000" dirty="0">
                <a:solidFill>
                  <a:srgbClr val="3D566E"/>
                </a:solidFill>
              </a:rPr>
              <a:t>: </a:t>
            </a:r>
            <a:r>
              <a:rPr lang="fr-FR" sz="2000" b="1" dirty="0"/>
              <a:t>0 800 400 070 </a:t>
            </a:r>
            <a:r>
              <a:rPr lang="fr-FR" sz="2000" dirty="0">
                <a:solidFill>
                  <a:schemeClr val="tx1"/>
                </a:solidFill>
              </a:rPr>
              <a:t>(Numéros spécifiques pour l’Outre-mer indiqués sur Parcoursup.fr)</a:t>
            </a: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La 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Les réseaux sociaux pour suivre l’actualité de Parcoursup et recevoir des conseils </a:t>
            </a:r>
            <a:r>
              <a:rPr lang="fr-FR" sz="2000" dirty="0">
                <a:solidFill>
                  <a:schemeClr val="tx1"/>
                </a:solidFill>
              </a:rPr>
              <a:t>(Parcoursup_info sur Twitter 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30/01/2023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470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1</a:t>
            </a:r>
            <a:r>
              <a:rPr lang="fr-FR" sz="2400" baseline="30000" dirty="0"/>
              <a:t>er</a:t>
            </a:r>
            <a:r>
              <a:rPr lang="fr-FR" sz="2400" dirty="0"/>
              <a:t> juin au 13 juillet 2023 </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1</a:t>
            </a:r>
            <a:r>
              <a:rPr lang="fr-FR" sz="1400" b="1" baseline="30000" dirty="0"/>
              <a:t>er</a:t>
            </a:r>
            <a:r>
              <a:rPr lang="fr-FR" sz="1400" b="1" dirty="0"/>
              <a:t> juin 2023</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30/01/2023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1</a:t>
            </a:r>
            <a:r>
              <a:rPr kumimoji="0" lang="fr-FR" sz="1600" b="0" i="0" u="none" strike="noStrike" kern="1200" cap="none" spc="0" normalizeH="0" baseline="30000" noProof="0" dirty="0">
                <a:ln>
                  <a:noFill/>
                </a:ln>
                <a:solidFill>
                  <a:schemeClr val="tx1"/>
                </a:solidFill>
                <a:effectLst/>
                <a:uLnTx/>
                <a:uFillTx/>
                <a:ea typeface="+mn-ea"/>
                <a:cs typeface="+mn-cs"/>
              </a:rPr>
              <a:t>er</a:t>
            </a:r>
            <a:r>
              <a:rPr kumimoji="0" lang="fr-FR" sz="1600" b="0" i="0" u="none" strike="noStrike" kern="1200" cap="none" spc="0" normalizeH="0" baseline="0" noProof="0" dirty="0">
                <a:ln>
                  <a:noFill/>
                </a:ln>
                <a:solidFill>
                  <a:schemeClr val="tx1"/>
                </a:solidFill>
                <a:effectLst/>
                <a:uLnTx/>
                <a:uFillTx/>
                <a:ea typeface="+mn-ea"/>
                <a:cs typeface="+mn-cs"/>
              </a:rPr>
              <a:t> juin 2023)</a:t>
            </a: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6</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Tree>
    <p:extLst>
      <p:ext uri="{BB962C8B-B14F-4D97-AF65-F5344CB8AC3E}">
        <p14:creationId xmlns:p14="http://schemas.microsoft.com/office/powerpoint/2010/main" val="138054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a:t>des</a:t>
            </a:r>
            <a:r>
              <a:rPr lang="fr-FR" sz="1600" dirty="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13 juillet 2023 en fonction des places libérées par d’autres candidats</a:t>
            </a:r>
            <a:r>
              <a:rPr lang="fr-FR" sz="400" dirty="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chemeClr val="tx1"/>
                </a:solidFill>
              </a:rPr>
              <a:t>dès le 1</a:t>
            </a:r>
            <a:r>
              <a:rPr lang="fr-FR" sz="1600" baseline="30000" dirty="0">
                <a:solidFill>
                  <a:schemeClr val="tx1"/>
                </a:solidFill>
              </a:rPr>
              <a:t>er</a:t>
            </a:r>
            <a:r>
              <a:rPr lang="fr-FR" sz="1600" dirty="0">
                <a:solidFill>
                  <a:schemeClr val="tx1"/>
                </a:solidFill>
              </a:rPr>
              <a:t> juin 2023, il peut demander un conseil ou un accompagnement individuel ou collectif dans son lycée ou dans un CIO pour envisager d’autres choix de formation et préparer la phase complémentaire à partir du 15 juin 2023.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1</a:t>
            </a:r>
            <a:r>
              <a:rPr lang="fr-FR" sz="1500" b="1" baseline="30000" dirty="0">
                <a:solidFill>
                  <a:schemeClr val="bg1"/>
                </a:solidFill>
                <a:highlight>
                  <a:srgbClr val="0000FF"/>
                </a:highlight>
              </a:rPr>
              <a:t>er</a:t>
            </a:r>
            <a:r>
              <a:rPr lang="fr-FR" sz="1500" b="1" dirty="0">
                <a:solidFill>
                  <a:schemeClr val="bg1"/>
                </a:solidFill>
                <a:highlight>
                  <a:srgbClr val="0000FF"/>
                </a:highlight>
              </a:rPr>
              <a:t> juin 2023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15 juin au 12 septembre 2023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a:t>
            </a:r>
            <a:r>
              <a:rPr lang="fr-FR" sz="1500" b="1" baseline="30000" dirty="0">
                <a:solidFill>
                  <a:schemeClr val="bg1"/>
                </a:solidFill>
                <a:highlight>
                  <a:srgbClr val="0000FF"/>
                </a:highlight>
              </a:rPr>
              <a:t>er </a:t>
            </a:r>
            <a:r>
              <a:rPr lang="fr-FR" sz="1500" b="1" dirty="0">
                <a:solidFill>
                  <a:schemeClr val="bg1"/>
                </a:solidFill>
                <a:highlight>
                  <a:srgbClr val="0000FF"/>
                </a:highlight>
              </a:rPr>
              <a:t>juillet 2023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Tree>
    <p:extLst>
      <p:ext uri="{BB962C8B-B14F-4D97-AF65-F5344CB8AC3E}">
        <p14:creationId xmlns:p14="http://schemas.microsoft.com/office/powerpoint/2010/main" val="207285347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5192</TotalTime>
  <Words>1237</Words>
  <Application>Microsoft Office PowerPoint</Application>
  <PresentationFormat>Affichage à l'écran (16:9)</PresentationFormat>
  <Paragraphs>113</Paragraphs>
  <Slides>12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Arial-ItalicMT</vt:lpstr>
      <vt:lpstr>Calibri</vt:lpstr>
      <vt:lpstr>Courier New</vt:lpstr>
      <vt:lpstr>Lucida Grande</vt:lpstr>
      <vt:lpstr>OPÉRATEURS</vt:lpstr>
      <vt:lpstr>Présentation PowerPoint</vt:lpstr>
      <vt:lpstr>Étape 3 : consulter les réponses des formations et faire ses choix </vt:lpstr>
      <vt:lpstr>Présentation PowerPoint</vt:lpstr>
      <vt:lpstr>La phase d’admission principale : 1er juin au 13 juillet 2023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GILLES MONDON</cp:lastModifiedBy>
  <cp:revision>246</cp:revision>
  <cp:lastPrinted>2023-01-12T08:35:28Z</cp:lastPrinted>
  <dcterms:created xsi:type="dcterms:W3CDTF">2020-10-27T08:44:50Z</dcterms:created>
  <dcterms:modified xsi:type="dcterms:W3CDTF">2023-01-30T10:12:53Z</dcterms:modified>
</cp:coreProperties>
</file>